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image" Target="../media/image8.wmf"/><Relationship Id="rId1" Type="http://schemas.openxmlformats.org/officeDocument/2006/relationships/image" Target="../media/image7.wmf"/><Relationship Id="rId4" Type="http://schemas.openxmlformats.org/officeDocument/2006/relationships/image" Target="../media/image10.w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12.wmf"/><Relationship Id="rId1" Type="http://schemas.openxmlformats.org/officeDocument/2006/relationships/image" Target="../media/image11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wmf"/></Relationships>
</file>

<file path=ppt/media/image1.wmf>
</file>

<file path=ppt/media/image10.wmf>
</file>

<file path=ppt/media/image11.wmf>
</file>

<file path=ppt/media/image12.wmf>
</file>

<file path=ppt/media/image13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5EE51-5ACC-41FE-8C9F-E454699BFCB0}" type="datetimeFigureOut">
              <a:rPr lang="en-US" smtClean="0"/>
              <a:t>3/3/2011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E1FFA9-F46F-405C-A63F-490ABE38651F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3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10.bin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4" Type="http://schemas.openxmlformats.org/officeDocument/2006/relationships/oleObject" Target="../embeddings/oleObject12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4348" y="1142984"/>
            <a:ext cx="7772400" cy="1470025"/>
          </a:xfrm>
        </p:spPr>
        <p:txBody>
          <a:bodyPr/>
          <a:lstStyle/>
          <a:p>
            <a:r>
              <a:rPr lang="en-NZ" dirty="0" smtClean="0"/>
              <a:t>Organic Lab Equipment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57290" y="3286124"/>
            <a:ext cx="6400800" cy="1752600"/>
          </a:xfrm>
        </p:spPr>
        <p:txBody>
          <a:bodyPr/>
          <a:lstStyle/>
          <a:p>
            <a:r>
              <a:rPr lang="en-NZ" dirty="0" smtClean="0">
                <a:solidFill>
                  <a:schemeClr val="tx1"/>
                </a:solidFill>
              </a:rPr>
              <a:t>Distillation</a:t>
            </a:r>
          </a:p>
          <a:p>
            <a:r>
              <a:rPr lang="en-NZ" dirty="0" smtClean="0">
                <a:solidFill>
                  <a:schemeClr val="tx1"/>
                </a:solidFill>
              </a:rPr>
              <a:t>Reflux</a:t>
            </a:r>
          </a:p>
          <a:p>
            <a:r>
              <a:rPr lang="en-NZ" dirty="0" smtClean="0">
                <a:solidFill>
                  <a:schemeClr val="tx1"/>
                </a:solidFill>
              </a:rPr>
              <a:t>Separating Funnel</a:t>
            </a:r>
            <a:endParaRPr lang="en-N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2071670" y="285728"/>
          <a:ext cx="4979987" cy="6327775"/>
        </p:xfrm>
        <a:graphic>
          <a:graphicData uri="http://schemas.openxmlformats.org/presentationml/2006/ole">
            <p:oleObj spid="_x0000_s1026" name="ChemSketch" r:id="rId3" imgW="4980600" imgH="6327720" progId="ACD.ChemSketch.20">
              <p:embed/>
            </p:oleObj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786314" y="6143644"/>
            <a:ext cx="12858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in</a:t>
            </a:r>
            <a:endParaRPr lang="en-NZ" dirty="0"/>
          </a:p>
        </p:txBody>
      </p:sp>
      <p:sp>
        <p:nvSpPr>
          <p:cNvPr id="6" name="TextBox 5"/>
          <p:cNvSpPr txBox="1"/>
          <p:nvPr/>
        </p:nvSpPr>
        <p:spPr>
          <a:xfrm>
            <a:off x="2857488" y="5500702"/>
            <a:ext cx="12858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out</a:t>
            </a:r>
            <a:endParaRPr lang="en-NZ" dirty="0"/>
          </a:p>
        </p:txBody>
      </p:sp>
      <p:sp>
        <p:nvSpPr>
          <p:cNvPr id="7" name="TextBox 6"/>
          <p:cNvSpPr txBox="1"/>
          <p:nvPr/>
        </p:nvSpPr>
        <p:spPr>
          <a:xfrm>
            <a:off x="7500958" y="5857892"/>
            <a:ext cx="150019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Product collecting</a:t>
            </a:r>
            <a:endParaRPr lang="en-NZ" dirty="0"/>
          </a:p>
        </p:txBody>
      </p:sp>
      <p:cxnSp>
        <p:nvCxnSpPr>
          <p:cNvPr id="9" name="Straight Arrow Connector 8"/>
          <p:cNvCxnSpPr/>
          <p:nvPr/>
        </p:nvCxnSpPr>
        <p:spPr>
          <a:xfrm rot="10800000" flipV="1">
            <a:off x="7072330" y="6286520"/>
            <a:ext cx="357190" cy="14287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2214546" y="6286520"/>
            <a:ext cx="6429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Heat</a:t>
            </a:r>
            <a:endParaRPr lang="en-NZ" dirty="0"/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10358478" y="5000636"/>
            <a:ext cx="914400" cy="914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rot="5400000" flipH="1" flipV="1">
            <a:off x="2285984" y="6000768"/>
            <a:ext cx="42862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286248" y="1214422"/>
            <a:ext cx="392909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2800" dirty="0" smtClean="0"/>
              <a:t>Distillation Apparatus</a:t>
            </a:r>
            <a:endParaRPr lang="en-NZ" sz="2800" dirty="0"/>
          </a:p>
        </p:txBody>
      </p:sp>
      <p:sp>
        <p:nvSpPr>
          <p:cNvPr id="23" name="Freeform 22"/>
          <p:cNvSpPr/>
          <p:nvPr/>
        </p:nvSpPr>
        <p:spPr>
          <a:xfrm>
            <a:off x="2428860" y="5429264"/>
            <a:ext cx="98613" cy="117015"/>
          </a:xfrm>
          <a:custGeom>
            <a:avLst/>
            <a:gdLst>
              <a:gd name="connsiteX0" fmla="*/ 8965 w 98613"/>
              <a:gd name="connsiteY0" fmla="*/ 6723 h 117015"/>
              <a:gd name="connsiteX1" fmla="*/ 22412 w 98613"/>
              <a:gd name="connsiteY1" fmla="*/ 100853 h 117015"/>
              <a:gd name="connsiteX2" fmla="*/ 89648 w 98613"/>
              <a:gd name="connsiteY2" fmla="*/ 87406 h 117015"/>
              <a:gd name="connsiteX3" fmla="*/ 49307 w 98613"/>
              <a:gd name="connsiteY3" fmla="*/ 60512 h 117015"/>
              <a:gd name="connsiteX4" fmla="*/ 8965 w 98613"/>
              <a:gd name="connsiteY4" fmla="*/ 6723 h 117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613" h="117015">
                <a:moveTo>
                  <a:pt x="8965" y="6723"/>
                </a:moveTo>
                <a:cubicBezTo>
                  <a:pt x="4483" y="13446"/>
                  <a:pt x="0" y="78441"/>
                  <a:pt x="22412" y="100853"/>
                </a:cubicBezTo>
                <a:cubicBezTo>
                  <a:pt x="38574" y="117015"/>
                  <a:pt x="76970" y="106423"/>
                  <a:pt x="89648" y="87406"/>
                </a:cubicBezTo>
                <a:cubicBezTo>
                  <a:pt x="98613" y="73959"/>
                  <a:pt x="61927" y="70608"/>
                  <a:pt x="49307" y="60512"/>
                </a:cubicBezTo>
                <a:cubicBezTo>
                  <a:pt x="11727" y="30449"/>
                  <a:pt x="13447" y="0"/>
                  <a:pt x="8965" y="6723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5" name="Freeform 24"/>
          <p:cNvSpPr/>
          <p:nvPr/>
        </p:nvSpPr>
        <p:spPr>
          <a:xfrm>
            <a:off x="2571736" y="5357826"/>
            <a:ext cx="210309" cy="201468"/>
          </a:xfrm>
          <a:custGeom>
            <a:avLst/>
            <a:gdLst>
              <a:gd name="connsiteX0" fmla="*/ 67236 w 210309"/>
              <a:gd name="connsiteY0" fmla="*/ 11206 h 201468"/>
              <a:gd name="connsiteX1" fmla="*/ 53789 w 210309"/>
              <a:gd name="connsiteY1" fmla="*/ 78441 h 201468"/>
              <a:gd name="connsiteX2" fmla="*/ 0 w 210309"/>
              <a:gd name="connsiteY2" fmla="*/ 159123 h 201468"/>
              <a:gd name="connsiteX3" fmla="*/ 40342 w 210309"/>
              <a:gd name="connsiteY3" fmla="*/ 186017 h 201468"/>
              <a:gd name="connsiteX4" fmla="*/ 107577 w 210309"/>
              <a:gd name="connsiteY4" fmla="*/ 145676 h 201468"/>
              <a:gd name="connsiteX5" fmla="*/ 67236 w 210309"/>
              <a:gd name="connsiteY5" fmla="*/ 11206 h 2014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0309" h="201468">
                <a:moveTo>
                  <a:pt x="67236" y="11206"/>
                </a:moveTo>
                <a:cubicBezTo>
                  <a:pt x="58271" y="0"/>
                  <a:pt x="63247" y="57634"/>
                  <a:pt x="53789" y="78441"/>
                </a:cubicBezTo>
                <a:cubicBezTo>
                  <a:pt x="40414" y="107866"/>
                  <a:pt x="0" y="159123"/>
                  <a:pt x="0" y="159123"/>
                </a:cubicBezTo>
                <a:cubicBezTo>
                  <a:pt x="13447" y="168088"/>
                  <a:pt x="24247" y="184554"/>
                  <a:pt x="40342" y="186017"/>
                </a:cubicBezTo>
                <a:cubicBezTo>
                  <a:pt x="210309" y="201468"/>
                  <a:pt x="157256" y="178795"/>
                  <a:pt x="107577" y="145676"/>
                </a:cubicBezTo>
                <a:cubicBezTo>
                  <a:pt x="77514" y="55486"/>
                  <a:pt x="76201" y="22412"/>
                  <a:pt x="67236" y="11206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6" name="TextBox 25"/>
          <p:cNvSpPr txBox="1"/>
          <p:nvPr/>
        </p:nvSpPr>
        <p:spPr>
          <a:xfrm>
            <a:off x="214282" y="4929198"/>
            <a:ext cx="121444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Anti-bumping granules</a:t>
            </a:r>
            <a:endParaRPr lang="en-NZ" dirty="0"/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1285852" y="5214950"/>
            <a:ext cx="1143008" cy="21431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5143504" y="3357562"/>
            <a:ext cx="1785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Liebig Condenser</a:t>
            </a:r>
            <a:endParaRPr lang="en-NZ" dirty="0"/>
          </a:p>
        </p:txBody>
      </p:sp>
      <p:cxnSp>
        <p:nvCxnSpPr>
          <p:cNvPr id="34" name="Straight Arrow Connector 33"/>
          <p:cNvCxnSpPr/>
          <p:nvPr/>
        </p:nvCxnSpPr>
        <p:spPr>
          <a:xfrm rot="5400000">
            <a:off x="4964909" y="3893347"/>
            <a:ext cx="857256" cy="64294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214282" y="1142984"/>
            <a:ext cx="1643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Thermometer</a:t>
            </a:r>
            <a:endParaRPr lang="en-NZ" dirty="0"/>
          </a:p>
        </p:txBody>
      </p:sp>
      <p:cxnSp>
        <p:nvCxnSpPr>
          <p:cNvPr id="37" name="Straight Arrow Connector 36"/>
          <p:cNvCxnSpPr/>
          <p:nvPr/>
        </p:nvCxnSpPr>
        <p:spPr>
          <a:xfrm>
            <a:off x="1857356" y="1357298"/>
            <a:ext cx="357190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1000108"/>
            <a:ext cx="8229600" cy="685792"/>
          </a:xfrm>
        </p:spPr>
        <p:txBody>
          <a:bodyPr/>
          <a:lstStyle/>
          <a:p>
            <a:pPr>
              <a:buNone/>
            </a:pPr>
            <a:r>
              <a:rPr lang="en-NZ" dirty="0" smtClean="0"/>
              <a:t>Heat		Use a water bath … why?</a:t>
            </a:r>
            <a:endParaRPr lang="en-NZ" dirty="0"/>
          </a:p>
        </p:txBody>
      </p:sp>
      <p:sp>
        <p:nvSpPr>
          <p:cNvPr id="4" name="TextBox 3"/>
          <p:cNvSpPr txBox="1"/>
          <p:nvPr/>
        </p:nvSpPr>
        <p:spPr>
          <a:xfrm>
            <a:off x="642910" y="2643182"/>
            <a:ext cx="535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Safety … no naked flames near organic solvents</a:t>
            </a:r>
            <a:endParaRPr lang="en-NZ" dirty="0"/>
          </a:p>
        </p:txBody>
      </p:sp>
      <p:sp>
        <p:nvSpPr>
          <p:cNvPr id="5" name="TextBox 4"/>
          <p:cNvSpPr txBox="1"/>
          <p:nvPr/>
        </p:nvSpPr>
        <p:spPr>
          <a:xfrm>
            <a:off x="714348" y="3571876"/>
            <a:ext cx="321471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Gentle … temperature cannot go above 100 </a:t>
            </a:r>
            <a:r>
              <a:rPr lang="en-NZ" baseline="30000" dirty="0" err="1" smtClean="0"/>
              <a:t>o</a:t>
            </a:r>
            <a:r>
              <a:rPr lang="en-NZ" dirty="0" err="1" smtClean="0"/>
              <a:t>C</a:t>
            </a:r>
            <a:r>
              <a:rPr lang="en-NZ" dirty="0" smtClean="0"/>
              <a:t> . If higher temperatures used then organic molecules could decompose/oxidise</a:t>
            </a:r>
            <a:endParaRPr lang="en-NZ" dirty="0"/>
          </a:p>
        </p:txBody>
      </p:sp>
      <p:grpSp>
        <p:nvGrpSpPr>
          <p:cNvPr id="15" name="Group 14"/>
          <p:cNvGrpSpPr/>
          <p:nvPr/>
        </p:nvGrpSpPr>
        <p:grpSpPr>
          <a:xfrm>
            <a:off x="6449310" y="2571744"/>
            <a:ext cx="1071570" cy="1500198"/>
            <a:chOff x="6449310" y="2571744"/>
            <a:chExt cx="1071570" cy="1500198"/>
          </a:xfrm>
        </p:grpSpPr>
        <p:graphicFrame>
          <p:nvGraphicFramePr>
            <p:cNvPr id="2050" name="Object 2"/>
            <p:cNvGraphicFramePr>
              <a:graphicFrameLocks noChangeAspect="1"/>
            </p:cNvGraphicFramePr>
            <p:nvPr/>
          </p:nvGraphicFramePr>
          <p:xfrm>
            <a:off x="6572264" y="2571744"/>
            <a:ext cx="860425" cy="1282700"/>
          </p:xfrm>
          <a:graphic>
            <a:graphicData uri="http://schemas.openxmlformats.org/presentationml/2006/ole">
              <p:oleObj spid="_x0000_s2050" name="ChemSketch" r:id="rId3" imgW="859680" imgH="1283040" progId="ACD.ChemSketch.20">
                <p:embed/>
              </p:oleObj>
            </a:graphicData>
          </a:graphic>
        </p:graphicFrame>
        <p:grpSp>
          <p:nvGrpSpPr>
            <p:cNvPr id="14" name="Group 13"/>
            <p:cNvGrpSpPr/>
            <p:nvPr/>
          </p:nvGrpSpPr>
          <p:grpSpPr>
            <a:xfrm>
              <a:off x="6449310" y="3000372"/>
              <a:ext cx="1071570" cy="1071570"/>
              <a:chOff x="6072198" y="4429132"/>
              <a:chExt cx="1071570" cy="1071570"/>
            </a:xfrm>
          </p:grpSpPr>
          <p:cxnSp>
            <p:nvCxnSpPr>
              <p:cNvPr id="8" name="Straight Connector 7"/>
              <p:cNvCxnSpPr/>
              <p:nvPr/>
            </p:nvCxnSpPr>
            <p:spPr>
              <a:xfrm rot="5400000">
                <a:off x="5536413" y="4964917"/>
                <a:ext cx="1071570" cy="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Straight Connector 9"/>
              <p:cNvCxnSpPr/>
              <p:nvPr/>
            </p:nvCxnSpPr>
            <p:spPr>
              <a:xfrm>
                <a:off x="6072198" y="5500702"/>
                <a:ext cx="1071570" cy="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/>
              <p:nvPr/>
            </p:nvCxnSpPr>
            <p:spPr>
              <a:xfrm rot="5400000" flipH="1" flipV="1">
                <a:off x="6607983" y="4964917"/>
                <a:ext cx="1071570" cy="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7" name="Straight Connector 16"/>
          <p:cNvCxnSpPr/>
          <p:nvPr/>
        </p:nvCxnSpPr>
        <p:spPr>
          <a:xfrm>
            <a:off x="6500826" y="3357562"/>
            <a:ext cx="7143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429520" y="3357562"/>
            <a:ext cx="7143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6357950" y="4143380"/>
            <a:ext cx="128588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rot="5400000">
            <a:off x="5322099" y="4750603"/>
            <a:ext cx="1643074" cy="4286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rot="16200000" flipH="1">
            <a:off x="7000892" y="4786322"/>
            <a:ext cx="1643074" cy="3571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1" name="Object 3"/>
          <p:cNvGraphicFramePr>
            <a:graphicFrameLocks noChangeAspect="1"/>
          </p:cNvGraphicFramePr>
          <p:nvPr/>
        </p:nvGraphicFramePr>
        <p:xfrm>
          <a:off x="6500826" y="4214818"/>
          <a:ext cx="928694" cy="1776062"/>
        </p:xfrm>
        <a:graphic>
          <a:graphicData uri="http://schemas.openxmlformats.org/presentationml/2006/ole">
            <p:oleObj spid="_x0000_s2051" name="ChemSketch" r:id="rId4" imgW="1124640" imgH="2148840" progId="ACD.ChemSketch.20">
              <p:embed/>
            </p:oleObj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Anti-bumping granules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900105"/>
          </a:xfrm>
        </p:spPr>
        <p:txBody>
          <a:bodyPr/>
          <a:lstStyle/>
          <a:p>
            <a:pPr>
              <a:buNone/>
            </a:pPr>
            <a:r>
              <a:rPr lang="en-NZ" dirty="0" smtClean="0"/>
              <a:t>Porcelain chips, or other inert material … why?</a:t>
            </a:r>
            <a:endParaRPr lang="en-NZ" dirty="0"/>
          </a:p>
        </p:txBody>
      </p:sp>
      <p:grpSp>
        <p:nvGrpSpPr>
          <p:cNvPr id="10" name="Group 9"/>
          <p:cNvGrpSpPr/>
          <p:nvPr/>
        </p:nvGrpSpPr>
        <p:grpSpPr>
          <a:xfrm>
            <a:off x="6572264" y="3857628"/>
            <a:ext cx="860425" cy="1282700"/>
            <a:chOff x="6715140" y="2571744"/>
            <a:chExt cx="860425" cy="1282700"/>
          </a:xfrm>
        </p:grpSpPr>
        <p:graphicFrame>
          <p:nvGraphicFramePr>
            <p:cNvPr id="3074" name="Object 2"/>
            <p:cNvGraphicFramePr>
              <a:graphicFrameLocks noChangeAspect="1"/>
            </p:cNvGraphicFramePr>
            <p:nvPr/>
          </p:nvGraphicFramePr>
          <p:xfrm>
            <a:off x="6715140" y="2571744"/>
            <a:ext cx="860425" cy="1282700"/>
          </p:xfrm>
          <a:graphic>
            <a:graphicData uri="http://schemas.openxmlformats.org/presentationml/2006/ole">
              <p:oleObj spid="_x0000_s3074" name="ChemSketch" r:id="rId3" imgW="859680" imgH="1283040" progId="ACD.ChemSketch.20">
                <p:embed/>
              </p:oleObj>
            </a:graphicData>
          </a:graphic>
        </p:graphicFrame>
        <p:sp>
          <p:nvSpPr>
            <p:cNvPr id="5" name="Freeform 4"/>
            <p:cNvSpPr/>
            <p:nvPr/>
          </p:nvSpPr>
          <p:spPr>
            <a:xfrm>
              <a:off x="7215206" y="3571876"/>
              <a:ext cx="210309" cy="201468"/>
            </a:xfrm>
            <a:custGeom>
              <a:avLst/>
              <a:gdLst>
                <a:gd name="connsiteX0" fmla="*/ 67236 w 210309"/>
                <a:gd name="connsiteY0" fmla="*/ 11206 h 201468"/>
                <a:gd name="connsiteX1" fmla="*/ 53789 w 210309"/>
                <a:gd name="connsiteY1" fmla="*/ 78441 h 201468"/>
                <a:gd name="connsiteX2" fmla="*/ 0 w 210309"/>
                <a:gd name="connsiteY2" fmla="*/ 159123 h 201468"/>
                <a:gd name="connsiteX3" fmla="*/ 40342 w 210309"/>
                <a:gd name="connsiteY3" fmla="*/ 186017 h 201468"/>
                <a:gd name="connsiteX4" fmla="*/ 107577 w 210309"/>
                <a:gd name="connsiteY4" fmla="*/ 145676 h 201468"/>
                <a:gd name="connsiteX5" fmla="*/ 67236 w 210309"/>
                <a:gd name="connsiteY5" fmla="*/ 11206 h 2014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0309" h="201468">
                  <a:moveTo>
                    <a:pt x="67236" y="11206"/>
                  </a:moveTo>
                  <a:cubicBezTo>
                    <a:pt x="58271" y="0"/>
                    <a:pt x="63247" y="57634"/>
                    <a:pt x="53789" y="78441"/>
                  </a:cubicBezTo>
                  <a:cubicBezTo>
                    <a:pt x="40414" y="107866"/>
                    <a:pt x="0" y="159123"/>
                    <a:pt x="0" y="159123"/>
                  </a:cubicBezTo>
                  <a:cubicBezTo>
                    <a:pt x="13447" y="168088"/>
                    <a:pt x="24247" y="184554"/>
                    <a:pt x="40342" y="186017"/>
                  </a:cubicBezTo>
                  <a:cubicBezTo>
                    <a:pt x="210309" y="201468"/>
                    <a:pt x="157256" y="178795"/>
                    <a:pt x="107577" y="145676"/>
                  </a:cubicBezTo>
                  <a:cubicBezTo>
                    <a:pt x="77514" y="55486"/>
                    <a:pt x="76201" y="22412"/>
                    <a:pt x="67236" y="11206"/>
                  </a:cubicBezTo>
                  <a:close/>
                </a:path>
              </a:pathLst>
            </a:cu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6" name="Freeform 5"/>
            <p:cNvSpPr/>
            <p:nvPr/>
          </p:nvSpPr>
          <p:spPr>
            <a:xfrm>
              <a:off x="7000892" y="3643314"/>
              <a:ext cx="98613" cy="117015"/>
            </a:xfrm>
            <a:custGeom>
              <a:avLst/>
              <a:gdLst>
                <a:gd name="connsiteX0" fmla="*/ 8965 w 98613"/>
                <a:gd name="connsiteY0" fmla="*/ 6723 h 117015"/>
                <a:gd name="connsiteX1" fmla="*/ 22412 w 98613"/>
                <a:gd name="connsiteY1" fmla="*/ 100853 h 117015"/>
                <a:gd name="connsiteX2" fmla="*/ 89648 w 98613"/>
                <a:gd name="connsiteY2" fmla="*/ 87406 h 117015"/>
                <a:gd name="connsiteX3" fmla="*/ 49307 w 98613"/>
                <a:gd name="connsiteY3" fmla="*/ 60512 h 117015"/>
                <a:gd name="connsiteX4" fmla="*/ 8965 w 98613"/>
                <a:gd name="connsiteY4" fmla="*/ 6723 h 117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613" h="117015">
                  <a:moveTo>
                    <a:pt x="8965" y="6723"/>
                  </a:moveTo>
                  <a:cubicBezTo>
                    <a:pt x="4483" y="13446"/>
                    <a:pt x="0" y="78441"/>
                    <a:pt x="22412" y="100853"/>
                  </a:cubicBezTo>
                  <a:cubicBezTo>
                    <a:pt x="38574" y="117015"/>
                    <a:pt x="76970" y="106423"/>
                    <a:pt x="89648" y="87406"/>
                  </a:cubicBezTo>
                  <a:cubicBezTo>
                    <a:pt x="98613" y="73959"/>
                    <a:pt x="61927" y="70608"/>
                    <a:pt x="49307" y="60512"/>
                  </a:cubicBezTo>
                  <a:cubicBezTo>
                    <a:pt x="11727" y="30449"/>
                    <a:pt x="13447" y="0"/>
                    <a:pt x="8965" y="6723"/>
                  </a:cubicBezTo>
                  <a:close/>
                </a:path>
              </a:pathLst>
            </a:cu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cxnSp>
          <p:nvCxnSpPr>
            <p:cNvPr id="8" name="Straight Connector 7"/>
            <p:cNvCxnSpPr/>
            <p:nvPr/>
          </p:nvCxnSpPr>
          <p:spPr>
            <a:xfrm>
              <a:off x="6786578" y="3500438"/>
              <a:ext cx="714380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TextBox 8"/>
          <p:cNvSpPr txBox="1"/>
          <p:nvPr/>
        </p:nvSpPr>
        <p:spPr>
          <a:xfrm>
            <a:off x="1000100" y="3357562"/>
            <a:ext cx="414340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Prevents violent boiling</a:t>
            </a:r>
          </a:p>
          <a:p>
            <a:endParaRPr lang="en-NZ" dirty="0" smtClean="0"/>
          </a:p>
          <a:p>
            <a:r>
              <a:rPr lang="en-NZ" dirty="0" smtClean="0"/>
              <a:t>Liquid may be ejected out of the still-head into the condenser</a:t>
            </a:r>
            <a:endParaRPr lang="en-NZ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Thermometer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6115064" cy="4525963"/>
          </a:xfrm>
        </p:spPr>
        <p:txBody>
          <a:bodyPr/>
          <a:lstStyle/>
          <a:p>
            <a:pPr>
              <a:buNone/>
            </a:pPr>
            <a:r>
              <a:rPr lang="en-NZ" dirty="0" smtClean="0"/>
              <a:t>Gives exact temperature of vapour </a:t>
            </a:r>
            <a:r>
              <a:rPr lang="en-NZ" dirty="0" err="1" smtClean="0"/>
              <a:t>ie</a:t>
            </a:r>
            <a:r>
              <a:rPr lang="en-NZ" dirty="0" smtClean="0"/>
              <a:t> boiling point of material distilling over</a:t>
            </a:r>
          </a:p>
          <a:p>
            <a:pPr>
              <a:buNone/>
            </a:pPr>
            <a:endParaRPr lang="en-NZ" dirty="0" smtClean="0"/>
          </a:p>
          <a:p>
            <a:pPr>
              <a:buNone/>
            </a:pPr>
            <a:r>
              <a:rPr lang="en-NZ" sz="2800" dirty="0" smtClean="0"/>
              <a:t>2-methylpropan-2-ol		</a:t>
            </a:r>
            <a:r>
              <a:rPr lang="en-NZ" sz="2800" dirty="0" err="1" smtClean="0"/>
              <a:t>bp</a:t>
            </a:r>
            <a:r>
              <a:rPr lang="en-NZ" sz="2800" dirty="0" smtClean="0"/>
              <a:t> 83</a:t>
            </a:r>
            <a:r>
              <a:rPr lang="en-NZ" sz="2800" baseline="30000" dirty="0" smtClean="0"/>
              <a:t> </a:t>
            </a:r>
            <a:r>
              <a:rPr lang="en-NZ" sz="2800" baseline="30000" dirty="0" err="1" smtClean="0"/>
              <a:t>o</a:t>
            </a:r>
            <a:r>
              <a:rPr lang="en-NZ" sz="2800" dirty="0" err="1" smtClean="0"/>
              <a:t>C</a:t>
            </a:r>
            <a:endParaRPr lang="en-NZ" sz="2800" dirty="0" smtClean="0"/>
          </a:p>
          <a:p>
            <a:pPr>
              <a:buNone/>
            </a:pPr>
            <a:r>
              <a:rPr lang="en-NZ" sz="2800" dirty="0" smtClean="0"/>
              <a:t>2-chloro-2-methyl propane 	</a:t>
            </a:r>
            <a:r>
              <a:rPr lang="en-NZ" sz="2800" dirty="0" err="1" smtClean="0"/>
              <a:t>bp</a:t>
            </a:r>
            <a:r>
              <a:rPr lang="en-NZ" sz="2800" dirty="0" smtClean="0"/>
              <a:t> 52</a:t>
            </a:r>
            <a:r>
              <a:rPr lang="en-NZ" sz="2800" baseline="30000" dirty="0" smtClean="0"/>
              <a:t> </a:t>
            </a:r>
            <a:r>
              <a:rPr lang="en-NZ" sz="2800" baseline="30000" dirty="0" err="1" smtClean="0"/>
              <a:t>o</a:t>
            </a:r>
            <a:r>
              <a:rPr lang="en-NZ" sz="2800" dirty="0" err="1" smtClean="0"/>
              <a:t>C</a:t>
            </a:r>
            <a:endParaRPr lang="en-NZ" sz="2800" dirty="0"/>
          </a:p>
        </p:txBody>
      </p:sp>
      <p:graphicFrame>
        <p:nvGraphicFramePr>
          <p:cNvPr id="4098" name="Object 2"/>
          <p:cNvGraphicFramePr>
            <a:graphicFrameLocks noChangeAspect="1"/>
          </p:cNvGraphicFramePr>
          <p:nvPr/>
        </p:nvGraphicFramePr>
        <p:xfrm>
          <a:off x="7786710" y="357166"/>
          <a:ext cx="265113" cy="4672012"/>
        </p:xfrm>
        <a:graphic>
          <a:graphicData uri="http://schemas.openxmlformats.org/presentationml/2006/ole">
            <p:oleObj spid="_x0000_s4098" name="ChemSketch" r:id="rId3" imgW="265320" imgH="4672440" progId="ACD.ChemSketch.20">
              <p:embed/>
            </p:oleObj>
          </a:graphicData>
        </a:graphic>
      </p:graphicFrame>
      <p:sp>
        <p:nvSpPr>
          <p:cNvPr id="7" name="Freeform 6"/>
          <p:cNvSpPr/>
          <p:nvPr/>
        </p:nvSpPr>
        <p:spPr>
          <a:xfrm>
            <a:off x="7786710" y="4786322"/>
            <a:ext cx="199034" cy="400572"/>
          </a:xfrm>
          <a:custGeom>
            <a:avLst/>
            <a:gdLst>
              <a:gd name="connsiteX0" fmla="*/ 186743 w 399244"/>
              <a:gd name="connsiteY0" fmla="*/ 6439 h 581695"/>
              <a:gd name="connsiteX1" fmla="*/ 19318 w 399244"/>
              <a:gd name="connsiteY1" fmla="*/ 251138 h 581695"/>
              <a:gd name="connsiteX2" fmla="*/ 70833 w 399244"/>
              <a:gd name="connsiteY2" fmla="*/ 534473 h 581695"/>
              <a:gd name="connsiteX3" fmla="*/ 315532 w 399244"/>
              <a:gd name="connsiteY3" fmla="*/ 534473 h 581695"/>
              <a:gd name="connsiteX4" fmla="*/ 379926 w 399244"/>
              <a:gd name="connsiteY4" fmla="*/ 289774 h 581695"/>
              <a:gd name="connsiteX5" fmla="*/ 186743 w 399244"/>
              <a:gd name="connsiteY5" fmla="*/ 6439 h 5816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99244" h="581695">
                <a:moveTo>
                  <a:pt x="186743" y="6439"/>
                </a:moveTo>
                <a:cubicBezTo>
                  <a:pt x="126642" y="0"/>
                  <a:pt x="38636" y="163132"/>
                  <a:pt x="19318" y="251138"/>
                </a:cubicBezTo>
                <a:cubicBezTo>
                  <a:pt x="0" y="339144"/>
                  <a:pt x="21464" y="487251"/>
                  <a:pt x="70833" y="534473"/>
                </a:cubicBezTo>
                <a:cubicBezTo>
                  <a:pt x="120202" y="581695"/>
                  <a:pt x="264017" y="575256"/>
                  <a:pt x="315532" y="534473"/>
                </a:cubicBezTo>
                <a:cubicBezTo>
                  <a:pt x="367047" y="493690"/>
                  <a:pt x="399244" y="375633"/>
                  <a:pt x="379926" y="289774"/>
                </a:cubicBezTo>
                <a:cubicBezTo>
                  <a:pt x="360608" y="203915"/>
                  <a:pt x="246844" y="12878"/>
                  <a:pt x="186743" y="6439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8" name="TextBox 7"/>
          <p:cNvSpPr txBox="1"/>
          <p:nvPr/>
        </p:nvSpPr>
        <p:spPr>
          <a:xfrm>
            <a:off x="3786182" y="5357826"/>
            <a:ext cx="328614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Drops condense on the thermometer then re-evaporate and go into the condenser</a:t>
            </a:r>
            <a:endParaRPr lang="en-NZ" dirty="0"/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6643702" y="5072074"/>
            <a:ext cx="1071570" cy="57150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86238" cy="1143000"/>
          </a:xfrm>
        </p:spPr>
        <p:txBody>
          <a:bodyPr/>
          <a:lstStyle/>
          <a:p>
            <a:r>
              <a:rPr lang="en-NZ" dirty="0" smtClean="0"/>
              <a:t>Condenser</a:t>
            </a:r>
            <a:endParaRPr lang="en-NZ" dirty="0"/>
          </a:p>
        </p:txBody>
      </p:sp>
      <p:graphicFrame>
        <p:nvGraphicFramePr>
          <p:cNvPr id="5123" name="Object 3"/>
          <p:cNvGraphicFramePr>
            <a:graphicFrameLocks noChangeAspect="1"/>
          </p:cNvGraphicFramePr>
          <p:nvPr/>
        </p:nvGraphicFramePr>
        <p:xfrm>
          <a:off x="2928926" y="2071678"/>
          <a:ext cx="3449637" cy="1600200"/>
        </p:xfrm>
        <a:graphic>
          <a:graphicData uri="http://schemas.openxmlformats.org/presentationml/2006/ole">
            <p:oleObj spid="_x0000_s5123" name="ChemSketch" r:id="rId3" imgW="3450240" imgH="1600200" progId="ACD.ChemSketch.20">
              <p:embed/>
            </p:oleObj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2500298" y="3071810"/>
            <a:ext cx="150019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out</a:t>
            </a:r>
            <a:endParaRPr lang="en-NZ" dirty="0"/>
          </a:p>
        </p:txBody>
      </p:sp>
      <p:sp>
        <p:nvSpPr>
          <p:cNvPr id="9" name="TextBox 8"/>
          <p:cNvSpPr txBox="1"/>
          <p:nvPr/>
        </p:nvSpPr>
        <p:spPr>
          <a:xfrm>
            <a:off x="4572000" y="3714752"/>
            <a:ext cx="150019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in</a:t>
            </a:r>
            <a:endParaRPr lang="en-NZ" dirty="0"/>
          </a:p>
        </p:txBody>
      </p:sp>
      <p:sp>
        <p:nvSpPr>
          <p:cNvPr id="10" name="TextBox 9"/>
          <p:cNvSpPr txBox="1"/>
          <p:nvPr/>
        </p:nvSpPr>
        <p:spPr>
          <a:xfrm>
            <a:off x="928662" y="1857364"/>
            <a:ext cx="1428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Hot gas in</a:t>
            </a:r>
            <a:endParaRPr lang="en-NZ" dirty="0"/>
          </a:p>
        </p:txBody>
      </p:sp>
      <p:sp>
        <p:nvSpPr>
          <p:cNvPr id="11" name="TextBox 10"/>
          <p:cNvSpPr txBox="1"/>
          <p:nvPr/>
        </p:nvSpPr>
        <p:spPr>
          <a:xfrm>
            <a:off x="6786578" y="3357562"/>
            <a:ext cx="16430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Condensed liquid out</a:t>
            </a:r>
            <a:endParaRPr lang="en-NZ" dirty="0"/>
          </a:p>
        </p:txBody>
      </p:sp>
      <p:cxnSp>
        <p:nvCxnSpPr>
          <p:cNvPr id="13" name="Straight Arrow Connector 12"/>
          <p:cNvCxnSpPr/>
          <p:nvPr/>
        </p:nvCxnSpPr>
        <p:spPr>
          <a:xfrm>
            <a:off x="2143108" y="2000240"/>
            <a:ext cx="64294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6500826" y="3214686"/>
            <a:ext cx="500066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143504" y="1357298"/>
            <a:ext cx="29289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Why  should the water flow be this way round?</a:t>
            </a:r>
            <a:endParaRPr lang="en-NZ" dirty="0"/>
          </a:p>
        </p:txBody>
      </p:sp>
      <p:sp>
        <p:nvSpPr>
          <p:cNvPr id="17" name="TextBox 16"/>
          <p:cNvSpPr txBox="1"/>
          <p:nvPr/>
        </p:nvSpPr>
        <p:spPr>
          <a:xfrm>
            <a:off x="1214414" y="4572008"/>
            <a:ext cx="5643602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Maximum heat transfer when coolant flows in opposite direction to the hot gases.</a:t>
            </a:r>
          </a:p>
          <a:p>
            <a:endParaRPr lang="en-NZ" dirty="0"/>
          </a:p>
          <a:p>
            <a:r>
              <a:rPr lang="en-NZ" dirty="0" smtClean="0"/>
              <a:t>Prevents air bubbles accumulating and therefore reducing heat transfer through convection. Bubbles get swept away by the water current</a:t>
            </a:r>
            <a:endParaRPr lang="en-N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3043230" cy="1143000"/>
          </a:xfrm>
        </p:spPr>
        <p:txBody>
          <a:bodyPr/>
          <a:lstStyle/>
          <a:p>
            <a:r>
              <a:rPr lang="en-NZ" dirty="0" smtClean="0"/>
              <a:t>Reflux</a:t>
            </a:r>
            <a:endParaRPr lang="en-NZ" dirty="0"/>
          </a:p>
        </p:txBody>
      </p:sp>
      <p:graphicFrame>
        <p:nvGraphicFramePr>
          <p:cNvPr id="6148" name="Object 4"/>
          <p:cNvGraphicFramePr>
            <a:graphicFrameLocks noChangeAspect="1"/>
          </p:cNvGraphicFramePr>
          <p:nvPr/>
        </p:nvGraphicFramePr>
        <p:xfrm>
          <a:off x="6357950" y="4786322"/>
          <a:ext cx="1620837" cy="1705809"/>
        </p:xfrm>
        <a:graphic>
          <a:graphicData uri="http://schemas.openxmlformats.org/presentationml/2006/ole">
            <p:oleObj spid="_x0000_s6148" name="ChemSketch" r:id="rId3" imgW="3240000" imgH="3410640" progId="ACD.ChemSketch.20">
              <p:embed/>
            </p:oleObj>
          </a:graphicData>
        </a:graphic>
      </p:graphicFrame>
      <p:graphicFrame>
        <p:nvGraphicFramePr>
          <p:cNvPr id="6149" name="Object 5"/>
          <p:cNvGraphicFramePr>
            <a:graphicFrameLocks noChangeAspect="1"/>
          </p:cNvGraphicFramePr>
          <p:nvPr/>
        </p:nvGraphicFramePr>
        <p:xfrm>
          <a:off x="6715140" y="5000636"/>
          <a:ext cx="763588" cy="1461500"/>
        </p:xfrm>
        <a:graphic>
          <a:graphicData uri="http://schemas.openxmlformats.org/presentationml/2006/ole">
            <p:oleObj spid="_x0000_s6149" name="ChemSketch" r:id="rId4" imgW="1383840" imgH="2648880" progId="ACD.ChemSketch.20">
              <p:embed/>
            </p:oleObj>
          </a:graphicData>
        </a:graphic>
      </p:graphicFrame>
      <p:graphicFrame>
        <p:nvGraphicFramePr>
          <p:cNvPr id="6150" name="Object 6"/>
          <p:cNvGraphicFramePr>
            <a:graphicFrameLocks noChangeAspect="1"/>
          </p:cNvGraphicFramePr>
          <p:nvPr/>
        </p:nvGraphicFramePr>
        <p:xfrm>
          <a:off x="6786578" y="3643314"/>
          <a:ext cx="714380" cy="1064980"/>
        </p:xfrm>
        <a:graphic>
          <a:graphicData uri="http://schemas.openxmlformats.org/presentationml/2006/ole">
            <p:oleObj spid="_x0000_s6150" name="ChemSketch" r:id="rId5" imgW="859680" imgH="1283040" progId="ACD.ChemSketch.20">
              <p:embed/>
            </p:oleObj>
          </a:graphicData>
        </a:graphic>
      </p:graphicFrame>
      <p:graphicFrame>
        <p:nvGraphicFramePr>
          <p:cNvPr id="6151" name="Object 7"/>
          <p:cNvGraphicFramePr>
            <a:graphicFrameLocks noChangeAspect="1"/>
          </p:cNvGraphicFramePr>
          <p:nvPr/>
        </p:nvGraphicFramePr>
        <p:xfrm>
          <a:off x="6572264" y="1000108"/>
          <a:ext cx="742316" cy="2879721"/>
        </p:xfrm>
        <a:graphic>
          <a:graphicData uri="http://schemas.openxmlformats.org/presentationml/2006/ole">
            <p:oleObj spid="_x0000_s6151" name="ChemSketch" r:id="rId6" imgW="908280" imgH="3523320" progId="ACD.ChemSketch.20">
              <p:embed/>
            </p:oleObj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4572000" y="3143248"/>
            <a:ext cx="1428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in</a:t>
            </a:r>
            <a:endParaRPr lang="en-NZ" dirty="0"/>
          </a:p>
        </p:txBody>
      </p:sp>
      <p:sp>
        <p:nvSpPr>
          <p:cNvPr id="13" name="TextBox 12"/>
          <p:cNvSpPr txBox="1"/>
          <p:nvPr/>
        </p:nvSpPr>
        <p:spPr>
          <a:xfrm>
            <a:off x="4643438" y="1643050"/>
            <a:ext cx="1428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out</a:t>
            </a:r>
            <a:endParaRPr lang="en-NZ" dirty="0"/>
          </a:p>
        </p:txBody>
      </p:sp>
      <p:sp>
        <p:nvSpPr>
          <p:cNvPr id="14" name="TextBox 13"/>
          <p:cNvSpPr txBox="1"/>
          <p:nvPr/>
        </p:nvSpPr>
        <p:spPr>
          <a:xfrm>
            <a:off x="4857752" y="428604"/>
            <a:ext cx="150019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No bung</a:t>
            </a:r>
            <a:endParaRPr lang="en-NZ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5929322" y="642918"/>
            <a:ext cx="928694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V="1">
            <a:off x="5786446" y="1500174"/>
            <a:ext cx="642942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flipV="1">
            <a:off x="5643570" y="3286124"/>
            <a:ext cx="714380" cy="714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6786578" y="4429132"/>
            <a:ext cx="64294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reeform 22"/>
          <p:cNvSpPr/>
          <p:nvPr/>
        </p:nvSpPr>
        <p:spPr>
          <a:xfrm>
            <a:off x="7143768" y="4500570"/>
            <a:ext cx="71438" cy="130030"/>
          </a:xfrm>
          <a:custGeom>
            <a:avLst/>
            <a:gdLst>
              <a:gd name="connsiteX0" fmla="*/ 67236 w 210309"/>
              <a:gd name="connsiteY0" fmla="*/ 11206 h 201468"/>
              <a:gd name="connsiteX1" fmla="*/ 53789 w 210309"/>
              <a:gd name="connsiteY1" fmla="*/ 78441 h 201468"/>
              <a:gd name="connsiteX2" fmla="*/ 0 w 210309"/>
              <a:gd name="connsiteY2" fmla="*/ 159123 h 201468"/>
              <a:gd name="connsiteX3" fmla="*/ 40342 w 210309"/>
              <a:gd name="connsiteY3" fmla="*/ 186017 h 201468"/>
              <a:gd name="connsiteX4" fmla="*/ 107577 w 210309"/>
              <a:gd name="connsiteY4" fmla="*/ 145676 h 201468"/>
              <a:gd name="connsiteX5" fmla="*/ 67236 w 210309"/>
              <a:gd name="connsiteY5" fmla="*/ 11206 h 2014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0309" h="201468">
                <a:moveTo>
                  <a:pt x="67236" y="11206"/>
                </a:moveTo>
                <a:cubicBezTo>
                  <a:pt x="58271" y="0"/>
                  <a:pt x="63247" y="57634"/>
                  <a:pt x="53789" y="78441"/>
                </a:cubicBezTo>
                <a:cubicBezTo>
                  <a:pt x="40414" y="107866"/>
                  <a:pt x="0" y="159123"/>
                  <a:pt x="0" y="159123"/>
                </a:cubicBezTo>
                <a:cubicBezTo>
                  <a:pt x="13447" y="168088"/>
                  <a:pt x="24247" y="184554"/>
                  <a:pt x="40342" y="186017"/>
                </a:cubicBezTo>
                <a:cubicBezTo>
                  <a:pt x="210309" y="201468"/>
                  <a:pt x="157256" y="178795"/>
                  <a:pt x="107577" y="145676"/>
                </a:cubicBezTo>
                <a:cubicBezTo>
                  <a:pt x="77514" y="55486"/>
                  <a:pt x="76201" y="22412"/>
                  <a:pt x="67236" y="11206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4" name="Freeform 23"/>
          <p:cNvSpPr/>
          <p:nvPr/>
        </p:nvSpPr>
        <p:spPr>
          <a:xfrm>
            <a:off x="7039529" y="4533371"/>
            <a:ext cx="98613" cy="117015"/>
          </a:xfrm>
          <a:custGeom>
            <a:avLst/>
            <a:gdLst>
              <a:gd name="connsiteX0" fmla="*/ 8965 w 98613"/>
              <a:gd name="connsiteY0" fmla="*/ 6723 h 117015"/>
              <a:gd name="connsiteX1" fmla="*/ 22412 w 98613"/>
              <a:gd name="connsiteY1" fmla="*/ 100853 h 117015"/>
              <a:gd name="connsiteX2" fmla="*/ 89648 w 98613"/>
              <a:gd name="connsiteY2" fmla="*/ 87406 h 117015"/>
              <a:gd name="connsiteX3" fmla="*/ 49307 w 98613"/>
              <a:gd name="connsiteY3" fmla="*/ 60512 h 117015"/>
              <a:gd name="connsiteX4" fmla="*/ 8965 w 98613"/>
              <a:gd name="connsiteY4" fmla="*/ 6723 h 117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613" h="117015">
                <a:moveTo>
                  <a:pt x="8965" y="6723"/>
                </a:moveTo>
                <a:cubicBezTo>
                  <a:pt x="4483" y="13446"/>
                  <a:pt x="0" y="78441"/>
                  <a:pt x="22412" y="100853"/>
                </a:cubicBezTo>
                <a:cubicBezTo>
                  <a:pt x="38574" y="117015"/>
                  <a:pt x="76970" y="106423"/>
                  <a:pt x="89648" y="87406"/>
                </a:cubicBezTo>
                <a:cubicBezTo>
                  <a:pt x="98613" y="73959"/>
                  <a:pt x="61927" y="70608"/>
                  <a:pt x="49307" y="60512"/>
                </a:cubicBezTo>
                <a:cubicBezTo>
                  <a:pt x="11727" y="30449"/>
                  <a:pt x="13447" y="0"/>
                  <a:pt x="8965" y="6723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5" name="TextBox 24"/>
          <p:cNvSpPr txBox="1"/>
          <p:nvPr/>
        </p:nvSpPr>
        <p:spPr>
          <a:xfrm>
            <a:off x="357158" y="1714488"/>
            <a:ext cx="300039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Reaction mixture can be heated without losing volatile substances … they condense and run back down into the flask.</a:t>
            </a:r>
            <a:endParaRPr lang="en-NZ" dirty="0"/>
          </a:p>
        </p:txBody>
      </p:sp>
      <p:sp>
        <p:nvSpPr>
          <p:cNvPr id="26" name="TextBox 25"/>
          <p:cNvSpPr txBox="1"/>
          <p:nvPr/>
        </p:nvSpPr>
        <p:spPr>
          <a:xfrm>
            <a:off x="428596" y="3571876"/>
            <a:ext cx="37862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If a bung in the top there could be pressure build up and an explosion</a:t>
            </a:r>
            <a:endParaRPr lang="en-NZ" dirty="0"/>
          </a:p>
        </p:txBody>
      </p:sp>
      <p:sp>
        <p:nvSpPr>
          <p:cNvPr id="28" name="TextBox 27"/>
          <p:cNvSpPr txBox="1"/>
          <p:nvPr/>
        </p:nvSpPr>
        <p:spPr>
          <a:xfrm>
            <a:off x="428596" y="4714884"/>
            <a:ext cx="378621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Water does not flow counter-current to heat as the need to sweep out air bubbles is more important</a:t>
            </a:r>
            <a:endParaRPr lang="en-NZ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900618" cy="1143000"/>
          </a:xfrm>
        </p:spPr>
        <p:txBody>
          <a:bodyPr/>
          <a:lstStyle/>
          <a:p>
            <a:r>
              <a:rPr lang="en-NZ" dirty="0" smtClean="0"/>
              <a:t>Separating Funnel</a:t>
            </a:r>
            <a:endParaRPr lang="en-NZ" dirty="0"/>
          </a:p>
        </p:txBody>
      </p:sp>
      <p:graphicFrame>
        <p:nvGraphicFramePr>
          <p:cNvPr id="7170" name="Object 2"/>
          <p:cNvGraphicFramePr>
            <a:graphicFrameLocks noChangeAspect="1"/>
          </p:cNvGraphicFramePr>
          <p:nvPr/>
        </p:nvGraphicFramePr>
        <p:xfrm>
          <a:off x="6429388" y="642918"/>
          <a:ext cx="1122368" cy="4439065"/>
        </p:xfrm>
        <a:graphic>
          <a:graphicData uri="http://schemas.openxmlformats.org/presentationml/2006/ole">
            <p:oleObj spid="_x0000_s7170" name="ChemSketch" r:id="rId3" imgW="530280" imgH="2097000" progId="ACD.ChemSketch.20">
              <p:embed/>
            </p:oleObj>
          </a:graphicData>
        </a:graphic>
      </p:graphicFrame>
      <p:graphicFrame>
        <p:nvGraphicFramePr>
          <p:cNvPr id="7171" name="Object 3"/>
          <p:cNvGraphicFramePr>
            <a:graphicFrameLocks noChangeAspect="1"/>
          </p:cNvGraphicFramePr>
          <p:nvPr/>
        </p:nvGraphicFramePr>
        <p:xfrm>
          <a:off x="6500826" y="5214950"/>
          <a:ext cx="1000132" cy="1339741"/>
        </p:xfrm>
        <a:graphic>
          <a:graphicData uri="http://schemas.openxmlformats.org/presentationml/2006/ole">
            <p:oleObj spid="_x0000_s7171" name="ChemSketch" r:id="rId4" imgW="509040" imgH="682920" progId="ACD.ChemSketch.20">
              <p:embed/>
            </p:oleObj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786182" y="2071678"/>
            <a:ext cx="22145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Least dense layer, usually organic</a:t>
            </a:r>
            <a:endParaRPr lang="en-NZ" dirty="0"/>
          </a:p>
        </p:txBody>
      </p:sp>
      <p:sp>
        <p:nvSpPr>
          <p:cNvPr id="7" name="TextBox 6"/>
          <p:cNvSpPr txBox="1"/>
          <p:nvPr/>
        </p:nvSpPr>
        <p:spPr>
          <a:xfrm>
            <a:off x="3857620" y="3429000"/>
            <a:ext cx="22145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More dense layer, often aqueous</a:t>
            </a:r>
            <a:endParaRPr lang="en-NZ" dirty="0"/>
          </a:p>
        </p:txBody>
      </p:sp>
      <p:sp>
        <p:nvSpPr>
          <p:cNvPr id="8" name="TextBox 7"/>
          <p:cNvSpPr txBox="1"/>
          <p:nvPr/>
        </p:nvSpPr>
        <p:spPr>
          <a:xfrm>
            <a:off x="8001024" y="3857628"/>
            <a:ext cx="7858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tap</a:t>
            </a:r>
            <a:endParaRPr lang="en-NZ" dirty="0"/>
          </a:p>
        </p:txBody>
      </p:sp>
      <p:sp>
        <p:nvSpPr>
          <p:cNvPr id="9" name="TextBox 8"/>
          <p:cNvSpPr txBox="1"/>
          <p:nvPr/>
        </p:nvSpPr>
        <p:spPr>
          <a:xfrm>
            <a:off x="7786710" y="857232"/>
            <a:ext cx="928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bung</a:t>
            </a:r>
            <a:endParaRPr lang="en-NZ" dirty="0"/>
          </a:p>
        </p:txBody>
      </p:sp>
      <p:cxnSp>
        <p:nvCxnSpPr>
          <p:cNvPr id="11" name="Straight Arrow Connector 10"/>
          <p:cNvCxnSpPr>
            <a:stCxn id="9" idx="1"/>
          </p:cNvCxnSpPr>
          <p:nvPr/>
        </p:nvCxnSpPr>
        <p:spPr>
          <a:xfrm rot="10800000">
            <a:off x="7215206" y="857232"/>
            <a:ext cx="571504" cy="1846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10800000">
            <a:off x="7500958" y="3786190"/>
            <a:ext cx="428628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5715008" y="2428868"/>
            <a:ext cx="71438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V="1">
            <a:off x="5786446" y="3143248"/>
            <a:ext cx="928694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57158" y="2071678"/>
            <a:ext cx="22145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Hold tap and bung firmly when shaking</a:t>
            </a:r>
            <a:endParaRPr lang="en-NZ" dirty="0"/>
          </a:p>
        </p:txBody>
      </p:sp>
      <p:sp>
        <p:nvSpPr>
          <p:cNvPr id="19" name="TextBox 18"/>
          <p:cNvSpPr txBox="1"/>
          <p:nvPr/>
        </p:nvSpPr>
        <p:spPr>
          <a:xfrm>
            <a:off x="357158" y="3429000"/>
            <a:ext cx="22145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Take bung out when opening the tap</a:t>
            </a:r>
            <a:endParaRPr lang="en-NZ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Three </a:t>
            </a:r>
            <a:r>
              <a:rPr lang="en-NZ" smtClean="0"/>
              <a:t>necked flask</a:t>
            </a:r>
            <a:endParaRPr lang="en-NZ" dirty="0"/>
          </a:p>
        </p:txBody>
      </p:sp>
      <p:graphicFrame>
        <p:nvGraphicFramePr>
          <p:cNvPr id="8194" name="Object 2"/>
          <p:cNvGraphicFramePr>
            <a:graphicFrameLocks noChangeAspect="1"/>
          </p:cNvGraphicFramePr>
          <p:nvPr/>
        </p:nvGraphicFramePr>
        <p:xfrm>
          <a:off x="2716213" y="1539875"/>
          <a:ext cx="3709987" cy="3776663"/>
        </p:xfrm>
        <a:graphic>
          <a:graphicData uri="http://schemas.openxmlformats.org/presentationml/2006/ole">
            <p:oleObj spid="_x0000_s8194" name="ChemSketch" r:id="rId3" imgW="3709440" imgH="3776400" progId="ACD.ChemSketch.20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1724</TotalTime>
  <Words>248</Words>
  <Application>Microsoft Office PowerPoint</Application>
  <PresentationFormat>On-screen Show (4:3)</PresentationFormat>
  <Paragraphs>50</Paragraphs>
  <Slides>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Office Theme</vt:lpstr>
      <vt:lpstr>ACD/ChemSketch</vt:lpstr>
      <vt:lpstr>Organic Lab Equipment</vt:lpstr>
      <vt:lpstr>Slide 2</vt:lpstr>
      <vt:lpstr>Slide 3</vt:lpstr>
      <vt:lpstr>Anti-bumping granules</vt:lpstr>
      <vt:lpstr>Thermometer</vt:lpstr>
      <vt:lpstr>Condenser</vt:lpstr>
      <vt:lpstr>Reflux</vt:lpstr>
      <vt:lpstr>Separating Funnel</vt:lpstr>
      <vt:lpstr>Three necked flask</vt:lpstr>
    </vt:vector>
  </TitlesOfParts>
  <Company>Cashmere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Organic Lab Equipment</dc:title>
  <dc:creator>pt</dc:creator>
  <cp:lastModifiedBy>pt</cp:lastModifiedBy>
  <cp:revision>4</cp:revision>
  <dcterms:created xsi:type="dcterms:W3CDTF">2011-03-02T20:11:03Z</dcterms:created>
  <dcterms:modified xsi:type="dcterms:W3CDTF">2011-03-04T00:55:09Z</dcterms:modified>
</cp:coreProperties>
</file>

<file path=docProps/thumbnail.jpeg>
</file>